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60" r:id="rId4"/>
    <p:sldId id="258" r:id="rId5"/>
    <p:sldId id="262" r:id="rId6"/>
    <p:sldId id="263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4F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748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D50D55B-7BA3-438E-AB7D-E0098D6373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5207309"/>
            <a:ext cx="6801612" cy="1239894"/>
          </a:xfrm>
        </p:spPr>
        <p:txBody>
          <a:bodyPr>
            <a:noAutofit/>
          </a:bodyPr>
          <a:lstStyle/>
          <a:p>
            <a:r>
              <a:rPr lang="en-DE" sz="2400" b="1" dirty="0">
                <a:latin typeface="Siraff"/>
              </a:rPr>
              <a:t>¡</a:t>
            </a:r>
            <a:r>
              <a:rPr lang="de-DE" sz="2400" b="1" dirty="0">
                <a:latin typeface="Siraff"/>
              </a:rPr>
              <a:t>Adopta tu amigo!</a:t>
            </a:r>
          </a:p>
          <a:p>
            <a:r>
              <a:rPr lang="de-DE" sz="2400" dirty="0">
                <a:solidFill>
                  <a:schemeClr val="bg1"/>
                </a:solidFill>
                <a:latin typeface="Siraff"/>
              </a:rPr>
              <a:t>De: Bin Liu, </a:t>
            </a:r>
            <a:r>
              <a:rPr lang="fr-FR" sz="2400" b="0" i="0" dirty="0" err="1">
                <a:solidFill>
                  <a:schemeClr val="bg1"/>
                </a:solidFill>
                <a:effectLst/>
                <a:latin typeface="Siraff"/>
              </a:rPr>
              <a:t>Plácido</a:t>
            </a:r>
            <a:r>
              <a:rPr lang="fr-FR" sz="2400" b="0" i="0" dirty="0">
                <a:solidFill>
                  <a:schemeClr val="bg1"/>
                </a:solidFill>
                <a:effectLst/>
                <a:latin typeface="Siraff"/>
              </a:rPr>
              <a:t> Omar </a:t>
            </a:r>
            <a:r>
              <a:rPr lang="fr-FR" sz="2400" b="0" i="0" dirty="0" err="1">
                <a:solidFill>
                  <a:schemeClr val="bg1"/>
                </a:solidFill>
                <a:effectLst/>
                <a:latin typeface="Siraff"/>
              </a:rPr>
              <a:t>Córcega</a:t>
            </a:r>
            <a:r>
              <a:rPr lang="fr-FR" sz="2400" b="0" i="0" dirty="0">
                <a:solidFill>
                  <a:schemeClr val="bg1"/>
                </a:solidFill>
                <a:effectLst/>
                <a:latin typeface="Siraff"/>
              </a:rPr>
              <a:t> </a:t>
            </a:r>
            <a:r>
              <a:rPr lang="fr-FR" sz="2400" b="0" i="0" dirty="0" err="1">
                <a:solidFill>
                  <a:schemeClr val="bg1"/>
                </a:solidFill>
                <a:effectLst/>
                <a:latin typeface="Siraff"/>
              </a:rPr>
              <a:t>Caraballo</a:t>
            </a:r>
            <a:r>
              <a:rPr lang="fr-FR" sz="2400" b="0" i="0" dirty="0">
                <a:solidFill>
                  <a:schemeClr val="bg1"/>
                </a:solidFill>
                <a:effectLst/>
                <a:latin typeface="Siraff"/>
              </a:rPr>
              <a:t>, Polina Rajko</a:t>
            </a:r>
            <a:endParaRPr lang="en-DE" sz="2400" dirty="0">
              <a:solidFill>
                <a:schemeClr val="bg1"/>
              </a:solidFill>
              <a:latin typeface="Siraff"/>
            </a:endParaRP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4A8573B2-D63C-4E31-994D-8061D9EB6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6807" y="163285"/>
            <a:ext cx="4761905" cy="47619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00EE1C-7FE7-41EC-9458-CE570B66C0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3340891"/>
            <a:ext cx="8991600" cy="1645920"/>
          </a:xfrm>
        </p:spPr>
        <p:txBody>
          <a:bodyPr/>
          <a:lstStyle/>
          <a:p>
            <a:r>
              <a:rPr lang="de-DE" dirty="0">
                <a:solidFill>
                  <a:srgbClr val="114FB3"/>
                </a:solidFill>
                <a:latin typeface="Siraff"/>
              </a:rPr>
              <a:t>Amigos del Mundo</a:t>
            </a:r>
            <a:endParaRPr lang="en-DE" dirty="0">
              <a:solidFill>
                <a:srgbClr val="114FB3"/>
              </a:solidFill>
              <a:latin typeface="Siraff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79BF29F-A64A-43EC-BB80-DDAD1AFD00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260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39"/>
    </mc:Choice>
    <mc:Fallback>
      <p:transition spd="slow" advTm="9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9FD35-EA5A-4976-B4EE-9903426B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290025"/>
            <a:ext cx="4475892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en-DE" sz="2600" dirty="0">
                <a:solidFill>
                  <a:srgbClr val="114FB3"/>
                </a:solidFill>
                <a:latin typeface="Siraff"/>
              </a:rPr>
              <a:t>¿</a:t>
            </a:r>
            <a:r>
              <a:rPr lang="de-DE" sz="2600" dirty="0">
                <a:solidFill>
                  <a:srgbClr val="114FB3"/>
                </a:solidFill>
                <a:latin typeface="Siraff"/>
              </a:rPr>
              <a:t>amigos del mundo?</a:t>
            </a:r>
            <a:br>
              <a:rPr lang="de-DE" sz="2600" dirty="0">
                <a:solidFill>
                  <a:srgbClr val="114FB3"/>
                </a:solidFill>
                <a:latin typeface="Siraff"/>
              </a:rPr>
            </a:br>
            <a:r>
              <a:rPr lang="en-DE" sz="2600" dirty="0">
                <a:solidFill>
                  <a:srgbClr val="114FB3"/>
                </a:solidFill>
                <a:latin typeface="Siraff"/>
              </a:rPr>
              <a:t>¿</a:t>
            </a:r>
            <a:r>
              <a:rPr lang="de-DE" sz="2600" dirty="0">
                <a:solidFill>
                  <a:srgbClr val="114FB3"/>
                </a:solidFill>
                <a:latin typeface="Siraff"/>
              </a:rPr>
              <a:t>Qué Es?</a:t>
            </a:r>
            <a:endParaRPr lang="en-DE" sz="2600" dirty="0">
              <a:solidFill>
                <a:srgbClr val="114FB3"/>
              </a:solidFill>
              <a:latin typeface="Siraff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51ECB-0F2A-4514-9566-4397F8A4D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858703"/>
            <a:ext cx="4475892" cy="3042547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</a:pPr>
            <a:r>
              <a:rPr lang="de-DE" sz="2200" b="1" dirty="0">
                <a:solidFill>
                  <a:srgbClr val="FFFFFF"/>
                </a:solidFill>
                <a:latin typeface="Siraff"/>
              </a:rPr>
              <a:t>Comunidad virtual </a:t>
            </a:r>
          </a:p>
          <a:p>
            <a:pPr>
              <a:buClr>
                <a:schemeClr val="bg1"/>
              </a:buClr>
            </a:pPr>
            <a:r>
              <a:rPr lang="de-DE" sz="2200" dirty="0">
                <a:solidFill>
                  <a:srgbClr val="FFFFFF"/>
                </a:solidFill>
                <a:latin typeface="Siraff"/>
              </a:rPr>
              <a:t>Para conectarse </a:t>
            </a:r>
            <a:r>
              <a:rPr lang="de-DE" sz="2200" b="1" dirty="0">
                <a:solidFill>
                  <a:srgbClr val="FFFFFF"/>
                </a:solidFill>
                <a:latin typeface="Siraff"/>
              </a:rPr>
              <a:t>de todo el mundo con todo el mundo</a:t>
            </a:r>
          </a:p>
          <a:p>
            <a:pPr>
              <a:buClr>
                <a:schemeClr val="bg1"/>
              </a:buClr>
            </a:pPr>
            <a:r>
              <a:rPr lang="de-DE" sz="2200" dirty="0">
                <a:solidFill>
                  <a:srgbClr val="FFFFFF"/>
                </a:solidFill>
                <a:latin typeface="Siraff"/>
              </a:rPr>
              <a:t>Aprender sobre</a:t>
            </a:r>
            <a:r>
              <a:rPr lang="de-DE" sz="2200" b="1" dirty="0">
                <a:solidFill>
                  <a:srgbClr val="FFFFFF"/>
                </a:solidFill>
                <a:latin typeface="Siraff"/>
              </a:rPr>
              <a:t> países</a:t>
            </a:r>
            <a:r>
              <a:rPr lang="de-DE" sz="2200" dirty="0">
                <a:solidFill>
                  <a:srgbClr val="FFFFFF"/>
                </a:solidFill>
                <a:latin typeface="Siraff"/>
              </a:rPr>
              <a:t>, </a:t>
            </a:r>
            <a:r>
              <a:rPr lang="de-DE" sz="2200" b="1" dirty="0">
                <a:solidFill>
                  <a:srgbClr val="FFFFFF"/>
                </a:solidFill>
                <a:latin typeface="Siraff"/>
              </a:rPr>
              <a:t>culturas </a:t>
            </a:r>
            <a:r>
              <a:rPr lang="de-DE" sz="2200" dirty="0">
                <a:solidFill>
                  <a:srgbClr val="FFFFFF"/>
                </a:solidFill>
                <a:latin typeface="Siraff"/>
              </a:rPr>
              <a:t>y </a:t>
            </a:r>
            <a:r>
              <a:rPr lang="de-DE" sz="2200" b="1" dirty="0">
                <a:solidFill>
                  <a:srgbClr val="FFFFFF"/>
                </a:solidFill>
                <a:latin typeface="Siraff"/>
              </a:rPr>
              <a:t>gente</a:t>
            </a:r>
          </a:p>
          <a:p>
            <a:pPr>
              <a:buClr>
                <a:schemeClr val="bg1"/>
              </a:buClr>
            </a:pPr>
            <a:r>
              <a:rPr lang="de-DE" sz="2200" dirty="0">
                <a:solidFill>
                  <a:srgbClr val="FFFFFF"/>
                </a:solidFill>
                <a:latin typeface="Siraff"/>
              </a:rPr>
              <a:t>Hablar y discutir sobre lo que </a:t>
            </a:r>
            <a:r>
              <a:rPr lang="de-DE" sz="2200" b="1" dirty="0">
                <a:solidFill>
                  <a:srgbClr val="FFFFFF"/>
                </a:solidFill>
                <a:latin typeface="Siraff"/>
              </a:rPr>
              <a:t>te interesa</a:t>
            </a:r>
          </a:p>
        </p:txBody>
      </p:sp>
      <p:pic>
        <p:nvPicPr>
          <p:cNvPr id="5" name="Picture 4" descr="A picture containing person, tree, outdoor, person&#10;&#10;Description automatically generated">
            <a:extLst>
              <a:ext uri="{FF2B5EF4-FFF2-40B4-BE49-F238E27FC236}">
                <a16:creationId xmlns:a16="http://schemas.microsoft.com/office/drawing/2014/main" id="{CD64EDFD-1AB7-4088-9E1B-EDBF1E9C04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72" r="25025"/>
          <a:stretch/>
        </p:blipFill>
        <p:spPr>
          <a:xfrm>
            <a:off x="7208520" y="1126397"/>
            <a:ext cx="3867912" cy="4288536"/>
          </a:xfrm>
          <a:prstGeom prst="rect">
            <a:avLst/>
          </a:prstGeom>
          <a:ln w="31750">
            <a:noFill/>
          </a:ln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929E341-4171-417B-BE84-4E3DC89235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384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44"/>
    </mc:Choice>
    <mc:Fallback>
      <p:transition spd="slow" advTm="23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1A68-DA02-4675-A021-D565676BC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lang="en-DE" dirty="0">
                <a:solidFill>
                  <a:srgbClr val="114FB3"/>
                </a:solidFill>
                <a:latin typeface="Siraff"/>
              </a:rPr>
              <a:t>¿</a:t>
            </a:r>
            <a:r>
              <a:rPr lang="de-DE" dirty="0">
                <a:solidFill>
                  <a:srgbClr val="114FB3"/>
                </a:solidFill>
                <a:latin typeface="Siraff"/>
              </a:rPr>
              <a:t>Qué Nos Hace Especial?</a:t>
            </a:r>
            <a:endParaRPr lang="en-DE" dirty="0">
              <a:solidFill>
                <a:srgbClr val="114FB3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6EB3F-EBF5-4333-8D25-8997F2D023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1973214"/>
            <a:ext cx="8779512" cy="2879256"/>
          </a:xfrm>
        </p:spPr>
        <p:txBody>
          <a:bodyPr>
            <a:noAutofit/>
          </a:bodyPr>
          <a:lstStyle/>
          <a:p>
            <a:pPr>
              <a:buClr>
                <a:schemeClr val="bg1"/>
              </a:buClr>
            </a:pPr>
            <a:r>
              <a:rPr lang="de-DE" sz="2200" dirty="0">
                <a:solidFill>
                  <a:schemeClr val="bg1"/>
                </a:solidFill>
              </a:rPr>
              <a:t>Todos conocemos a Facebook y parecidos </a:t>
            </a:r>
            <a:r>
              <a:rPr lang="de-DE" sz="2200" dirty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r>
              <a:rPr lang="en-DE" sz="2200" dirty="0">
                <a:solidFill>
                  <a:schemeClr val="bg1"/>
                </a:solidFill>
                <a:latin typeface="Siraff"/>
              </a:rPr>
              <a:t>¿</a:t>
            </a:r>
            <a:r>
              <a:rPr lang="de-DE" sz="2200" dirty="0">
                <a:solidFill>
                  <a:schemeClr val="bg1"/>
                </a:solidFill>
                <a:latin typeface="Siraff"/>
              </a:rPr>
              <a:t>por qué nosotros?</a:t>
            </a:r>
          </a:p>
          <a:p>
            <a:pPr>
              <a:buClr>
                <a:schemeClr val="bg1"/>
              </a:buClr>
            </a:pPr>
            <a:r>
              <a:rPr lang="de-DE" sz="2200" b="1" dirty="0">
                <a:solidFill>
                  <a:schemeClr val="bg1"/>
                </a:solidFill>
                <a:latin typeface="Siraff"/>
              </a:rPr>
              <a:t>Centrados en la internacionalidad: </a:t>
            </a:r>
            <a:r>
              <a:rPr lang="de-DE" sz="2200" dirty="0">
                <a:solidFill>
                  <a:schemeClr val="bg1"/>
                </a:solidFill>
                <a:latin typeface="Siraff"/>
              </a:rPr>
              <a:t>ayuda para encontrar amigos internacionales, los moderatores multilingüe ayudan con palabras claves y previenen malentendidos</a:t>
            </a:r>
          </a:p>
          <a:p>
            <a:pPr>
              <a:buClr>
                <a:schemeClr val="bg1"/>
              </a:buClr>
            </a:pPr>
            <a:r>
              <a:rPr lang="de-DE" sz="2200" b="1" dirty="0">
                <a:solidFill>
                  <a:schemeClr val="bg1"/>
                </a:solidFill>
                <a:latin typeface="Siraff"/>
              </a:rPr>
              <a:t>Conectar intereses parecidos: </a:t>
            </a:r>
            <a:r>
              <a:rPr lang="de-DE" sz="2200" dirty="0">
                <a:solidFill>
                  <a:schemeClr val="bg1"/>
                </a:solidFill>
                <a:latin typeface="Siraff"/>
              </a:rPr>
              <a:t>cada uno tiene que indicar sus intereses durante su registración </a:t>
            </a:r>
            <a:r>
              <a:rPr lang="de-DE" sz="2200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 nosotros podemos conectar personas con intereses parecidos y crear grupos</a:t>
            </a:r>
          </a:p>
          <a:p>
            <a:pPr>
              <a:buClr>
                <a:schemeClr val="bg1"/>
              </a:buClr>
            </a:pPr>
            <a:r>
              <a:rPr lang="de-DE" sz="2200" b="1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Fundadores con experiencia en la vida internacional</a:t>
            </a:r>
            <a:endParaRPr lang="en-DE" sz="2200" b="1" dirty="0">
              <a:solidFill>
                <a:schemeClr val="bg1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AE750C6-ECDE-4DC9-BA14-A7F7865D1B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677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233"/>
    </mc:Choice>
    <mc:Fallback>
      <p:transition spd="slow" advTm="66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830A6-DBD1-4562-9DFE-46A91DC62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34330"/>
            <a:ext cx="7729728" cy="1188720"/>
          </a:xfrm>
        </p:spPr>
        <p:txBody>
          <a:bodyPr/>
          <a:lstStyle/>
          <a:p>
            <a:r>
              <a:rPr lang="en-DE" sz="2800" dirty="0">
                <a:solidFill>
                  <a:srgbClr val="114FB3"/>
                </a:solidFill>
                <a:latin typeface="Siraff"/>
              </a:rPr>
              <a:t>¿</a:t>
            </a:r>
            <a:r>
              <a:rPr lang="de-DE" sz="2800" dirty="0">
                <a:solidFill>
                  <a:srgbClr val="114FB3"/>
                </a:solidFill>
                <a:latin typeface="Siraff"/>
              </a:rPr>
              <a:t>QuIÉn Somos?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A82A-42A4-4946-9548-85892C8AC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852633"/>
            <a:ext cx="7729728" cy="3101983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</a:pPr>
            <a:r>
              <a:rPr lang="de-DE" sz="2200" b="1" dirty="0">
                <a:solidFill>
                  <a:schemeClr val="bg1"/>
                </a:solidFill>
                <a:latin typeface="Siraff"/>
              </a:rPr>
              <a:t>Bin Liu, </a:t>
            </a:r>
            <a:r>
              <a:rPr lang="fr-FR" sz="2200" b="1" i="0" dirty="0" err="1">
                <a:solidFill>
                  <a:schemeClr val="bg1"/>
                </a:solidFill>
                <a:effectLst/>
                <a:latin typeface="Siraff"/>
              </a:rPr>
              <a:t>Plácido</a:t>
            </a:r>
            <a:r>
              <a:rPr lang="fr-FR" sz="2200" b="1" i="0" dirty="0">
                <a:solidFill>
                  <a:schemeClr val="bg1"/>
                </a:solidFill>
                <a:effectLst/>
                <a:latin typeface="Siraff"/>
              </a:rPr>
              <a:t> Omar </a:t>
            </a:r>
            <a:r>
              <a:rPr lang="fr-FR" sz="2200" b="1" i="0" dirty="0" err="1">
                <a:solidFill>
                  <a:schemeClr val="bg1"/>
                </a:solidFill>
                <a:effectLst/>
                <a:latin typeface="Siraff"/>
              </a:rPr>
              <a:t>Córcega</a:t>
            </a:r>
            <a:r>
              <a:rPr lang="fr-FR" sz="2200" b="1" i="0" dirty="0">
                <a:solidFill>
                  <a:schemeClr val="bg1"/>
                </a:solidFill>
                <a:effectLst/>
                <a:latin typeface="Siraff"/>
              </a:rPr>
              <a:t> </a:t>
            </a:r>
            <a:r>
              <a:rPr lang="fr-FR" sz="2200" b="1" i="0" dirty="0" err="1">
                <a:solidFill>
                  <a:schemeClr val="bg1"/>
                </a:solidFill>
                <a:effectLst/>
                <a:latin typeface="Siraff"/>
              </a:rPr>
              <a:t>Caraballo</a:t>
            </a:r>
            <a:r>
              <a:rPr lang="fr-FR" sz="2200" b="1" i="0" dirty="0">
                <a:solidFill>
                  <a:schemeClr val="bg1"/>
                </a:solidFill>
                <a:effectLst/>
                <a:latin typeface="Siraff"/>
              </a:rPr>
              <a:t>, Polina Rajko</a:t>
            </a:r>
          </a:p>
          <a:p>
            <a:pPr>
              <a:buClr>
                <a:schemeClr val="bg1"/>
              </a:buClr>
            </a:pPr>
            <a:r>
              <a:rPr lang="fr-FR" sz="2200" dirty="0" err="1">
                <a:solidFill>
                  <a:schemeClr val="bg1"/>
                </a:solidFill>
                <a:latin typeface="Siraff"/>
              </a:rPr>
              <a:t>Equipo</a:t>
            </a:r>
            <a:r>
              <a:rPr lang="fr-FR" sz="2200" dirty="0">
                <a:solidFill>
                  <a:schemeClr val="bg1"/>
                </a:solidFill>
                <a:latin typeface="Siraff"/>
              </a:rPr>
              <a:t> </a:t>
            </a:r>
            <a:r>
              <a:rPr lang="fr-FR" sz="2200" dirty="0" err="1">
                <a:solidFill>
                  <a:schemeClr val="bg1"/>
                </a:solidFill>
                <a:latin typeface="Siraff"/>
              </a:rPr>
              <a:t>muy</a:t>
            </a:r>
            <a:r>
              <a:rPr lang="fr-FR" sz="2200" dirty="0">
                <a:solidFill>
                  <a:schemeClr val="bg1"/>
                </a:solidFill>
                <a:latin typeface="Siraff"/>
              </a:rPr>
              <a:t> </a:t>
            </a:r>
            <a:r>
              <a:rPr lang="fr-FR" sz="2200" b="1" dirty="0" err="1">
                <a:solidFill>
                  <a:schemeClr val="bg1"/>
                </a:solidFill>
                <a:latin typeface="Siraff"/>
              </a:rPr>
              <a:t>internacional</a:t>
            </a:r>
            <a:r>
              <a:rPr lang="fr-FR" sz="2200" dirty="0">
                <a:solidFill>
                  <a:schemeClr val="bg1"/>
                </a:solidFill>
                <a:latin typeface="Siraff"/>
              </a:rPr>
              <a:t> (Asia, Latino America, Europa)</a:t>
            </a:r>
          </a:p>
          <a:p>
            <a:pPr>
              <a:buClr>
                <a:schemeClr val="bg1"/>
              </a:buClr>
            </a:pPr>
            <a:r>
              <a:rPr lang="fr-FR" sz="2200" b="1" dirty="0">
                <a:solidFill>
                  <a:schemeClr val="bg1"/>
                </a:solidFill>
                <a:latin typeface="Siraff"/>
              </a:rPr>
              <a:t>Una </a:t>
            </a:r>
            <a:r>
              <a:rPr lang="fr-FR" sz="2200" b="1" dirty="0" err="1">
                <a:solidFill>
                  <a:schemeClr val="bg1"/>
                </a:solidFill>
                <a:latin typeface="Siraff"/>
              </a:rPr>
              <a:t>cosa</a:t>
            </a:r>
            <a:r>
              <a:rPr lang="fr-FR" sz="2200" b="1" dirty="0">
                <a:solidFill>
                  <a:schemeClr val="bg1"/>
                </a:solidFill>
                <a:latin typeface="Siraff"/>
              </a:rPr>
              <a:t> en </a:t>
            </a:r>
            <a:r>
              <a:rPr lang="fr-FR" sz="2200" b="1" dirty="0" err="1">
                <a:solidFill>
                  <a:schemeClr val="bg1"/>
                </a:solidFill>
                <a:latin typeface="Siraff"/>
              </a:rPr>
              <a:t>común</a:t>
            </a:r>
            <a:r>
              <a:rPr lang="fr-FR" sz="2200" b="1" dirty="0">
                <a:solidFill>
                  <a:schemeClr val="bg1"/>
                </a:solidFill>
                <a:latin typeface="Siraff"/>
              </a:rPr>
              <a:t>: </a:t>
            </a:r>
            <a:r>
              <a:rPr lang="es-ES" sz="2200" b="0" i="0" dirty="0">
                <a:solidFill>
                  <a:schemeClr val="bg1"/>
                </a:solidFill>
                <a:effectLst/>
                <a:latin typeface="Siraff"/>
              </a:rPr>
              <a:t>Master en Gestión y Tecnologías de Procesos de Negocio en Granada</a:t>
            </a:r>
          </a:p>
          <a:p>
            <a:pPr>
              <a:buClr>
                <a:schemeClr val="bg1"/>
              </a:buClr>
            </a:pPr>
            <a:r>
              <a:rPr lang="es-ES" sz="2200" b="1" dirty="0">
                <a:solidFill>
                  <a:schemeClr val="bg1"/>
                </a:solidFill>
                <a:latin typeface="Siraff"/>
              </a:rPr>
              <a:t>Ideación: </a:t>
            </a:r>
            <a:r>
              <a:rPr lang="es-ES" sz="2200" dirty="0">
                <a:solidFill>
                  <a:schemeClr val="bg1"/>
                </a:solidFill>
                <a:latin typeface="Siraff"/>
              </a:rPr>
              <a:t>Mucha importancia en el aprendizaje y el contacto con otras </a:t>
            </a:r>
            <a:r>
              <a:rPr lang="es-ES" sz="2200" b="1" dirty="0">
                <a:solidFill>
                  <a:schemeClr val="bg1"/>
                </a:solidFill>
                <a:latin typeface="Siraff"/>
              </a:rPr>
              <a:t>culturas</a:t>
            </a:r>
            <a:r>
              <a:rPr lang="es-ES" sz="2200" dirty="0">
                <a:solidFill>
                  <a:schemeClr val="bg1"/>
                </a:solidFill>
                <a:latin typeface="Siraff"/>
              </a:rPr>
              <a:t>, </a:t>
            </a:r>
            <a:r>
              <a:rPr lang="es-ES" sz="2200" b="1" dirty="0">
                <a:solidFill>
                  <a:schemeClr val="bg1"/>
                </a:solidFill>
                <a:latin typeface="Siraff"/>
              </a:rPr>
              <a:t>idiomas</a:t>
            </a:r>
            <a:r>
              <a:rPr lang="es-ES" sz="2200" dirty="0">
                <a:solidFill>
                  <a:schemeClr val="bg1"/>
                </a:solidFill>
                <a:latin typeface="Siraff"/>
              </a:rPr>
              <a:t> y </a:t>
            </a:r>
            <a:r>
              <a:rPr lang="es-ES" sz="2200" b="1" dirty="0">
                <a:solidFill>
                  <a:schemeClr val="bg1"/>
                </a:solidFill>
                <a:latin typeface="Siraff"/>
              </a:rPr>
              <a:t>gente</a:t>
            </a:r>
            <a:endParaRPr lang="en-DE" sz="2200" b="1" dirty="0">
              <a:solidFill>
                <a:schemeClr val="bg1"/>
              </a:solidFill>
              <a:latin typeface="Siraff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9FF9554-5F2B-4E3C-8E1A-8AEDB8FDB0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6960" y="4663385"/>
            <a:ext cx="2418080" cy="160953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B3D4A5F-EE15-45A6-98B7-C434A83CE3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772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524"/>
    </mc:Choice>
    <mc:Fallback>
      <p:transition spd="slow" advTm="58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orking on a computer&#10;&#10;Description automatically generated with medium confidence">
            <a:extLst>
              <a:ext uri="{FF2B5EF4-FFF2-40B4-BE49-F238E27FC236}">
                <a16:creationId xmlns:a16="http://schemas.microsoft.com/office/drawing/2014/main" id="{54F87EFC-9EFF-4BEF-BA7E-D0387EE15B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466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0A70C7-3C80-4FE6-A717-A5AD99467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/>
                </a:solidFill>
                <a:latin typeface="Siraff"/>
              </a:rPr>
              <a:t>Nuestra Misión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134BA-5750-47F7-8723-99334B03C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200" b="0" i="0" dirty="0">
                <a:effectLst/>
                <a:latin typeface="Siraff"/>
              </a:rPr>
              <a:t>“[…] Pensando en qué </a:t>
            </a:r>
            <a:r>
              <a:rPr lang="es-ES" sz="2200" b="1" i="0" dirty="0">
                <a:effectLst/>
                <a:latin typeface="Siraff"/>
              </a:rPr>
              <a:t>suerte hemos tenido [de estudiar juntos]</a:t>
            </a:r>
            <a:r>
              <a:rPr lang="es-ES" sz="2200" i="0" dirty="0">
                <a:effectLst/>
                <a:latin typeface="Siraff"/>
              </a:rPr>
              <a:t>,</a:t>
            </a:r>
            <a:r>
              <a:rPr lang="es-ES" sz="2200" b="1" i="0" dirty="0">
                <a:effectLst/>
                <a:latin typeface="Siraff"/>
              </a:rPr>
              <a:t> </a:t>
            </a:r>
            <a:r>
              <a:rPr lang="es-ES" sz="2200" b="0" i="0" dirty="0">
                <a:effectLst/>
                <a:latin typeface="Siraff"/>
              </a:rPr>
              <a:t>no podíamos no pensar en gente que </a:t>
            </a:r>
            <a:r>
              <a:rPr lang="es-ES" sz="2200" b="1" i="0" dirty="0">
                <a:effectLst/>
                <a:latin typeface="Siraff"/>
              </a:rPr>
              <a:t>no puede hacer eso</a:t>
            </a:r>
            <a:r>
              <a:rPr lang="es-ES" sz="2200" b="0" i="0" dirty="0">
                <a:effectLst/>
                <a:latin typeface="Siraff"/>
              </a:rPr>
              <a:t>: […] Y eso nos ha dado la idea: ¿Por qué no crear una aplicación que </a:t>
            </a:r>
            <a:r>
              <a:rPr lang="es-ES" sz="2200" b="1" i="0" dirty="0">
                <a:effectLst/>
                <a:latin typeface="Siraff"/>
              </a:rPr>
              <a:t>hace todo eso posible</a:t>
            </a:r>
            <a:r>
              <a:rPr lang="es-ES" sz="2200" b="0" i="0" dirty="0">
                <a:effectLst/>
                <a:latin typeface="Siraff"/>
              </a:rPr>
              <a:t>? ¿Una aplicación para </a:t>
            </a:r>
            <a:r>
              <a:rPr lang="es-ES" sz="2200" b="1" i="0" dirty="0">
                <a:effectLst/>
                <a:latin typeface="Siraff"/>
              </a:rPr>
              <a:t>conocer gente del todo el mundo</a:t>
            </a:r>
            <a:r>
              <a:rPr lang="es-ES" sz="2200" b="0" i="0" dirty="0">
                <a:effectLst/>
                <a:latin typeface="Siraff"/>
              </a:rPr>
              <a:t>, una aplicación para </a:t>
            </a:r>
            <a:r>
              <a:rPr lang="es-ES" sz="2200" b="1" i="0" dirty="0">
                <a:effectLst/>
                <a:latin typeface="Siraff"/>
              </a:rPr>
              <a:t>compartir los eventos en su vida </a:t>
            </a:r>
            <a:r>
              <a:rPr lang="es-ES" sz="2200" b="0" i="0" dirty="0">
                <a:effectLst/>
                <a:latin typeface="Siraff"/>
              </a:rPr>
              <a:t>y </a:t>
            </a:r>
            <a:r>
              <a:rPr lang="es-ES" sz="2200" b="1" i="0" dirty="0">
                <a:effectLst/>
                <a:latin typeface="Siraff"/>
              </a:rPr>
              <a:t>aprender sobre las vidas de otros</a:t>
            </a:r>
            <a:r>
              <a:rPr lang="es-ES" sz="2200" b="0" i="0" dirty="0">
                <a:effectLst/>
                <a:latin typeface="Siraff"/>
              </a:rPr>
              <a:t>, puede ser en otro país?”</a:t>
            </a:r>
          </a:p>
          <a:p>
            <a:pPr marL="0" indent="0">
              <a:buNone/>
            </a:pPr>
            <a:r>
              <a:rPr lang="es-ES" sz="2200" dirty="0">
                <a:latin typeface="Siraff"/>
                <a:sym typeface="Wingdings" panose="05000000000000000000" pitchFamily="2" charset="2"/>
              </a:rPr>
              <a:t> </a:t>
            </a:r>
            <a:r>
              <a:rPr lang="es-ES" sz="2200" b="1" dirty="0">
                <a:latin typeface="Siraff"/>
                <a:sym typeface="Wingdings" panose="05000000000000000000" pitchFamily="2" charset="2"/>
              </a:rPr>
              <a:t>Conectar el mundo con amistades</a:t>
            </a:r>
            <a:endParaRPr lang="en-DE" sz="2200" b="1" dirty="0">
              <a:latin typeface="Siraff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8C57758-7ADA-490F-B95A-2A12D829EE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490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31"/>
    </mc:Choice>
    <mc:Fallback>
      <p:transition spd="slow" advTm="38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9591A-97E3-4624-AC2C-D16391962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114FB3"/>
                </a:solidFill>
                <a:latin typeface="Siraff"/>
              </a:rPr>
              <a:t>Creación de la comunidad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73482-73C4-4761-B80E-A1F89BE15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</a:pPr>
            <a:r>
              <a:rPr lang="de-DE" sz="2200" b="1" dirty="0">
                <a:solidFill>
                  <a:schemeClr val="bg1"/>
                </a:solidFill>
                <a:latin typeface="Siraff"/>
              </a:rPr>
              <a:t>Primer paso (hecho): </a:t>
            </a:r>
            <a:r>
              <a:rPr lang="de-DE" sz="2200" dirty="0">
                <a:solidFill>
                  <a:schemeClr val="bg1"/>
                </a:solidFill>
                <a:latin typeface="Siraff"/>
              </a:rPr>
              <a:t>Ideación </a:t>
            </a:r>
            <a:r>
              <a:rPr lang="de-DE" sz="2200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 </a:t>
            </a:r>
            <a:r>
              <a:rPr lang="de-DE" sz="2200" b="1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Misión</a:t>
            </a:r>
          </a:p>
          <a:p>
            <a:pPr>
              <a:buClr>
                <a:schemeClr val="bg1"/>
              </a:buClr>
            </a:pPr>
            <a:r>
              <a:rPr lang="de-DE" sz="2200" b="1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Segundo paso (hecho): </a:t>
            </a:r>
            <a:r>
              <a:rPr lang="de-DE" sz="2200" dirty="0">
                <a:solidFill>
                  <a:schemeClr val="bg1"/>
                </a:solidFill>
                <a:latin typeface="Gill Sans MT" panose="020B0502020104020203" pitchFamily="34" charset="0"/>
                <a:sym typeface="Wingdings" panose="05000000000000000000" pitchFamily="2" charset="2"/>
              </a:rPr>
              <a:t>¿</a:t>
            </a:r>
            <a:r>
              <a:rPr lang="de-DE" sz="2200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Cómo queremos que la gente nos ve?  </a:t>
            </a:r>
            <a:r>
              <a:rPr lang="de-DE" sz="2200" b="1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Diseño</a:t>
            </a:r>
          </a:p>
          <a:p>
            <a:pPr>
              <a:buClr>
                <a:schemeClr val="bg1"/>
              </a:buClr>
            </a:pPr>
            <a:r>
              <a:rPr lang="de-DE" sz="2200" b="1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Tercer paso (actual): </a:t>
            </a:r>
            <a:r>
              <a:rPr lang="de-DE" sz="2200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Prototipaje  </a:t>
            </a:r>
            <a:r>
              <a:rPr lang="de-DE" sz="2200" b="1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Prototipo/Proof of Concept  </a:t>
            </a:r>
          </a:p>
          <a:p>
            <a:pPr>
              <a:buClr>
                <a:schemeClr val="bg1"/>
              </a:buClr>
            </a:pPr>
            <a:r>
              <a:rPr lang="de-DE" sz="2200" b="1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Cuarto paso (en el futuro): </a:t>
            </a:r>
            <a:r>
              <a:rPr lang="de-DE" sz="2200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Tests y análisis</a:t>
            </a:r>
          </a:p>
          <a:p>
            <a:pPr>
              <a:buClr>
                <a:schemeClr val="bg1"/>
              </a:buClr>
            </a:pPr>
            <a:r>
              <a:rPr lang="de-DE" sz="2200" b="1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Quinto paso (en el futuro): </a:t>
            </a:r>
            <a:r>
              <a:rPr lang="de-DE" sz="2200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Realización</a:t>
            </a:r>
          </a:p>
          <a:p>
            <a:pPr>
              <a:buClr>
                <a:schemeClr val="bg1"/>
              </a:buClr>
            </a:pPr>
            <a:r>
              <a:rPr lang="de-DE" sz="2200" b="1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Sexto paso (en el futuro): </a:t>
            </a:r>
            <a:r>
              <a:rPr lang="de-DE" sz="2200" dirty="0">
                <a:solidFill>
                  <a:schemeClr val="bg1"/>
                </a:solidFill>
                <a:latin typeface="Siraff"/>
                <a:sym typeface="Wingdings" panose="05000000000000000000" pitchFamily="2" charset="2"/>
              </a:rPr>
              <a:t>Despliegue</a:t>
            </a:r>
            <a:endParaRPr lang="en-DE" sz="2200" dirty="0">
              <a:solidFill>
                <a:schemeClr val="bg1"/>
              </a:solidFill>
              <a:latin typeface="Siraff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19877FF-366A-450A-9E69-2EF00F96FD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219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11"/>
    </mc:Choice>
    <mc:Fallback>
      <p:transition spd="slow" advTm="29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417E7-1282-4309-9924-52F3C2094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114FB3"/>
                </a:solidFill>
                <a:latin typeface="Siraff"/>
              </a:rPr>
              <a:t>Encuentranos en las redes Sociales</a:t>
            </a:r>
            <a:endParaRPr lang="en-DE" dirty="0">
              <a:solidFill>
                <a:srgbClr val="114FB3"/>
              </a:solidFill>
              <a:latin typeface="Siraff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9A4755-25E3-4127-84F3-7927C8FDC5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837756" y="2754312"/>
            <a:ext cx="1143000" cy="1143000"/>
          </a:xfr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CC078D5A-AE76-415A-AF77-8DB5448AC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1246" y="2754312"/>
            <a:ext cx="1143000" cy="1143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413F7F-E09A-4179-A66C-D6511971D02E}"/>
              </a:ext>
            </a:extLst>
          </p:cNvPr>
          <p:cNvSpPr txBox="1"/>
          <p:nvPr/>
        </p:nvSpPr>
        <p:spPr>
          <a:xfrm>
            <a:off x="2722512" y="4413194"/>
            <a:ext cx="33734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b="0" i="0" u="none" strike="noStrike" dirty="0" err="1">
                <a:solidFill>
                  <a:schemeClr val="bg1"/>
                </a:solidFill>
                <a:effectLst/>
                <a:latin typeface="Siraff"/>
              </a:rPr>
              <a:t>Palinkara</a:t>
            </a:r>
            <a:r>
              <a:rPr lang="fr-FR" sz="2200" b="0" i="0" u="none" strike="noStrike" dirty="0">
                <a:solidFill>
                  <a:schemeClr val="bg1"/>
                </a:solidFill>
                <a:effectLst/>
                <a:latin typeface="Siraff"/>
              </a:rPr>
              <a:t>/</a:t>
            </a:r>
            <a:r>
              <a:rPr lang="fr-FR" sz="2200" b="0" i="0" u="none" strike="noStrike" dirty="0" err="1">
                <a:solidFill>
                  <a:schemeClr val="bg1"/>
                </a:solidFill>
                <a:effectLst/>
                <a:latin typeface="Siraff"/>
              </a:rPr>
              <a:t>AmigosDelMundo</a:t>
            </a:r>
            <a:endParaRPr lang="en-DE" sz="2200" dirty="0">
              <a:solidFill>
                <a:schemeClr val="bg1"/>
              </a:solidFill>
              <a:latin typeface="Siraff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05CA5C-FCFE-485B-85E0-1AE42993764F}"/>
              </a:ext>
            </a:extLst>
          </p:cNvPr>
          <p:cNvSpPr txBox="1"/>
          <p:nvPr/>
        </p:nvSpPr>
        <p:spPr>
          <a:xfrm>
            <a:off x="6430613" y="4413193"/>
            <a:ext cx="270426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200" dirty="0">
                <a:solidFill>
                  <a:schemeClr val="bg1"/>
                </a:solidFill>
                <a:latin typeface="Siraff"/>
              </a:rPr>
              <a:t>@_amigosdelmundo_</a:t>
            </a:r>
            <a:endParaRPr lang="en-DE" sz="2200" dirty="0">
              <a:solidFill>
                <a:schemeClr val="bg1"/>
              </a:solidFill>
              <a:latin typeface="Siraff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2983957-B47F-411D-87C1-0BC113B07C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296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77"/>
    </mc:Choice>
    <mc:Fallback>
      <p:transition spd="slow" advTm="72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ADB89-6EE7-45E5-9F62-8C1D33EF3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114FB3"/>
                </a:solidFill>
                <a:latin typeface="Siraff"/>
              </a:rPr>
              <a:t>FuENTES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D23DE-20F6-4173-A707-2CEA99A52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</a:pPr>
            <a:r>
              <a:rPr lang="de-DE" sz="2200" dirty="0">
                <a:solidFill>
                  <a:schemeClr val="bg1"/>
                </a:solidFill>
              </a:rPr>
              <a:t>Todas las imágines en esta presentación son de Pixabay (uso sin atribución permitido) o son utilizadas con permiso del creador (sin atribución permitido, Github y Instagram).</a:t>
            </a:r>
            <a:endParaRPr lang="en-DE" sz="2200" dirty="0">
              <a:solidFill>
                <a:schemeClr val="bg1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E61B70F-11A2-4622-91BE-F9CBE7E26C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898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75"/>
    </mc:Choice>
    <mc:Fallback>
      <p:transition spd="slow" advTm="4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Custom 6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D72F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734</TotalTime>
  <Words>383</Words>
  <Application>Microsoft Office PowerPoint</Application>
  <PresentationFormat>Widescreen</PresentationFormat>
  <Paragraphs>33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Siraff</vt:lpstr>
      <vt:lpstr>Arial</vt:lpstr>
      <vt:lpstr>Gill Sans MT</vt:lpstr>
      <vt:lpstr>Parcel</vt:lpstr>
      <vt:lpstr>Amigos del Mundo</vt:lpstr>
      <vt:lpstr>¿amigos del mundo? ¿Qué Es?</vt:lpstr>
      <vt:lpstr>¿Qué Nos Hace Especial?</vt:lpstr>
      <vt:lpstr>¿QuIÉn Somos?</vt:lpstr>
      <vt:lpstr>Nuestra Misión</vt:lpstr>
      <vt:lpstr>Creación de la comunidad</vt:lpstr>
      <vt:lpstr>Encuentranos en las redes Sociales</vt:lpstr>
      <vt:lpstr>FuENTES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Amigos del Mundo</dc:title>
  <dc:creator>Polina Rayko</dc:creator>
  <cp:lastModifiedBy>Polina Rayko</cp:lastModifiedBy>
  <cp:revision>3</cp:revision>
  <dcterms:created xsi:type="dcterms:W3CDTF">2022-02-22T09:30:27Z</dcterms:created>
  <dcterms:modified xsi:type="dcterms:W3CDTF">2022-02-22T21:45:17Z</dcterms:modified>
</cp:coreProperties>
</file>

<file path=docProps/thumbnail.jpeg>
</file>